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C748FF-0EB6-4A8E-948B-529062812E0A}" type="datetimeFigureOut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8BB42FF-6B55-442A-958D-9CB96B3450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</a:t>
            </a:r>
            <a:r>
              <a:rPr lang="fr-FR" dirty="0" smtClean="0"/>
              <a:t> Computation for Matrix Multiplication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Presented By:</a:t>
            </a:r>
            <a:r>
              <a:rPr lang="en-US" dirty="0" smtClean="0"/>
              <a:t>	</a:t>
            </a:r>
            <a:r>
              <a:rPr lang="en-US" dirty="0" err="1" smtClean="0"/>
              <a:t>Dima</a:t>
            </a:r>
            <a:r>
              <a:rPr lang="en-US" dirty="0" smtClean="0"/>
              <a:t> </a:t>
            </a:r>
            <a:r>
              <a:rPr lang="en-US" dirty="0" err="1" smtClean="0"/>
              <a:t>Ayash</a:t>
            </a:r>
            <a:endParaRPr lang="en-US" dirty="0" smtClean="0"/>
          </a:p>
          <a:p>
            <a:r>
              <a:rPr lang="en-US" dirty="0" smtClean="0"/>
              <a:t>		</a:t>
            </a:r>
            <a:r>
              <a:rPr lang="en-US" dirty="0" err="1" smtClean="0"/>
              <a:t>Kelwin</a:t>
            </a:r>
            <a:r>
              <a:rPr lang="en-US" dirty="0" smtClean="0"/>
              <a:t> </a:t>
            </a:r>
            <a:r>
              <a:rPr lang="en-US" dirty="0" err="1" smtClean="0"/>
              <a:t>Payares</a:t>
            </a:r>
            <a:endParaRPr lang="en-US" dirty="0" smtClean="0"/>
          </a:p>
          <a:p>
            <a:r>
              <a:rPr lang="en-US" dirty="0" smtClean="0"/>
              <a:t>		</a:t>
            </a:r>
            <a:r>
              <a:rPr lang="en-US" dirty="0" err="1" smtClean="0"/>
              <a:t>Tala</a:t>
            </a:r>
            <a:r>
              <a:rPr lang="en-US" dirty="0" smtClean="0"/>
              <a:t> </a:t>
            </a:r>
            <a:r>
              <a:rPr lang="en-US" dirty="0" err="1" smtClean="0"/>
              <a:t>Najem</a:t>
            </a:r>
            <a:r>
              <a:rPr lang="en-US" dirty="0" smtClean="0"/>
              <a:t>					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Cannon Algorithm –Cont.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Elements are moved from their initial position to an aligned position.</a:t>
            </a:r>
            <a:br>
              <a:rPr lang="en-US" dirty="0" smtClean="0"/>
            </a:br>
            <a:r>
              <a:rPr lang="en-US" dirty="0" smtClean="0"/>
              <a:t>The complete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row of A is shifted i places left and the complete </a:t>
            </a:r>
            <a:r>
              <a:rPr lang="en-US" dirty="0" err="1" smtClean="0"/>
              <a:t>j</a:t>
            </a:r>
            <a:r>
              <a:rPr lang="en-US" baseline="30000" dirty="0" err="1" smtClean="0"/>
              <a:t>th</a:t>
            </a:r>
            <a:r>
              <a:rPr lang="en-US" dirty="0" smtClean="0"/>
              <a:t> column of B is shifted j places upward.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75000"/>
            <a:ext cx="44196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Cannon Algorithm –Cont.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Each processor </a:t>
            </a:r>
            <a:r>
              <a:rPr lang="en-US" dirty="0" err="1"/>
              <a:t>P</a:t>
            </a:r>
            <a:r>
              <a:rPr lang="en-US" baseline="-25000" dirty="0" err="1"/>
              <a:t>i,j</a:t>
            </a:r>
            <a:r>
              <a:rPr lang="en-US" dirty="0"/>
              <a:t> </a:t>
            </a:r>
            <a:r>
              <a:rPr lang="en-US" dirty="0" smtClean="0"/>
              <a:t>multiply its elements.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 smtClean="0"/>
              <a:t>row of A is shifted </a:t>
            </a:r>
            <a:r>
              <a:rPr lang="en-US" b="1" i="1" dirty="0" smtClean="0"/>
              <a:t>one </a:t>
            </a:r>
            <a:r>
              <a:rPr lang="en-US" dirty="0" smtClean="0"/>
              <a:t>place left, and the </a:t>
            </a:r>
            <a:r>
              <a:rPr lang="en-US" dirty="0" err="1"/>
              <a:t>j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 smtClean="0"/>
              <a:t>column of B is shifted </a:t>
            </a:r>
            <a:r>
              <a:rPr lang="en-US" b="1" i="1" dirty="0" smtClean="0"/>
              <a:t>one </a:t>
            </a:r>
            <a:r>
              <a:rPr lang="en-US" dirty="0" smtClean="0"/>
              <a:t>place upward.</a:t>
            </a:r>
            <a:endParaRPr lang="en-US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895600"/>
            <a:ext cx="4268203" cy="397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Cannon Algorithm –Cont.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Each processor </a:t>
            </a:r>
            <a:r>
              <a:rPr lang="en-US" dirty="0" err="1"/>
              <a:t>P</a:t>
            </a:r>
            <a:r>
              <a:rPr lang="en-US" baseline="-25000" dirty="0" err="1"/>
              <a:t>i,j</a:t>
            </a:r>
            <a:r>
              <a:rPr lang="en-US" dirty="0"/>
              <a:t> </a:t>
            </a:r>
            <a:r>
              <a:rPr lang="en-US" dirty="0" smtClean="0"/>
              <a:t>multiplies its elements brought to it and adds the results to the accumulating sum.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Step 4 and 5 are repeated until the final result is obtained (n-1 shifts with n rows and n columns of elements).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Cannon Algorithm </a:t>
            </a:r>
            <a:r>
              <a:rPr lang="en-US" dirty="0" smtClean="0"/>
              <a:t>–Cont.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415777"/>
              </p:ext>
            </p:extLst>
          </p:nvPr>
        </p:nvGraphicFramePr>
        <p:xfrm>
          <a:off x="304800" y="1600200"/>
          <a:ext cx="83820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899612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Initially the matrix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Initially the matrix B</a:t>
                      </a:r>
                      <a:endParaRPr lang="en-US" dirty="0"/>
                    </a:p>
                  </a:txBody>
                  <a:tcPr/>
                </a:tc>
              </a:tr>
              <a:tr h="899612">
                <a:tc>
                  <a:txBody>
                    <a:bodyPr/>
                    <a:lstStyle/>
                    <a:p>
                      <a:r>
                        <a:rPr lang="en-US" dirty="0" smtClean="0"/>
                        <a:t>Row</a:t>
                      </a:r>
                      <a:r>
                        <a:rPr lang="en-US" baseline="0" dirty="0" smtClean="0"/>
                        <a:t> 0 is unchanged.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0 is unchanged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973553">
                <a:tc>
                  <a:txBody>
                    <a:bodyPr/>
                    <a:lstStyle/>
                    <a:p>
                      <a:r>
                        <a:rPr lang="en-US" dirty="0" smtClean="0"/>
                        <a:t>Row 1 is shifted</a:t>
                      </a:r>
                      <a:r>
                        <a:rPr lang="en-US" baseline="0" dirty="0" smtClean="0"/>
                        <a:t> 1 place left.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1</a:t>
                      </a:r>
                      <a:r>
                        <a:rPr lang="en-US" baseline="0" dirty="0" smtClean="0"/>
                        <a:t> is shifted one place up.</a:t>
                      </a:r>
                      <a:endParaRPr lang="en-US" dirty="0"/>
                    </a:p>
                  </a:txBody>
                  <a:tcPr/>
                </a:tc>
              </a:tr>
              <a:tr h="899612">
                <a:tc>
                  <a:txBody>
                    <a:bodyPr/>
                    <a:lstStyle/>
                    <a:p>
                      <a:r>
                        <a:rPr lang="en-US" dirty="0" smtClean="0"/>
                        <a:t>Row</a:t>
                      </a:r>
                      <a:r>
                        <a:rPr lang="en-US" baseline="0" dirty="0" smtClean="0"/>
                        <a:t> 2 is shifted 2 places left.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 is shifted 2 places up.</a:t>
                      </a:r>
                      <a:endParaRPr lang="en-US" dirty="0"/>
                    </a:p>
                  </a:txBody>
                  <a:tcPr/>
                </a:tc>
              </a:tr>
              <a:tr h="899612">
                <a:tc>
                  <a:txBody>
                    <a:bodyPr/>
                    <a:lstStyle/>
                    <a:p>
                      <a:r>
                        <a:rPr lang="en-US" dirty="0" smtClean="0"/>
                        <a:t>Row 3 is shifted 3 places</a:t>
                      </a:r>
                      <a:r>
                        <a:rPr lang="en-US" baseline="0" dirty="0" smtClean="0"/>
                        <a:t> left.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 is shifted 3 places</a:t>
                      </a:r>
                      <a:r>
                        <a:rPr lang="en-US" baseline="0" dirty="0" smtClean="0"/>
                        <a:t> up.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Cannon Algorithm –Cont.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48675" cy="46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Cannon Algorithm –Cont.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E7"/>
              </a:clrFrom>
              <a:clrTo>
                <a:srgbClr val="FFFE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676400"/>
            <a:ext cx="68008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0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Cannon Algorithm </a:t>
            </a:r>
            <a:r>
              <a:rPr lang="en-US" dirty="0" smtClean="0"/>
              <a:t>–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1" y="1321468"/>
            <a:ext cx="868981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Cannon Algorithm – Step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055954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0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Cannon Algorithm – Step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9" y="1371600"/>
            <a:ext cx="88677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4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Cannon Algorithm – Step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4" y="1447800"/>
            <a:ext cx="87915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3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Matrix </a:t>
            </a:r>
            <a:r>
              <a:rPr lang="en-US" dirty="0"/>
              <a:t>operations, like matrix multiplication, are commonly used in almost all areas of scientific </a:t>
            </a:r>
            <a:r>
              <a:rPr lang="en-US" dirty="0" smtClean="0"/>
              <a:t>research.</a:t>
            </a:r>
            <a:endParaRPr lang="en-US" dirty="0"/>
          </a:p>
          <a:p>
            <a:r>
              <a:rPr lang="en-US" dirty="0" smtClean="0"/>
              <a:t>Applications </a:t>
            </a:r>
            <a:r>
              <a:rPr lang="en-US" dirty="0"/>
              <a:t>of matrix multiplication in computational problems are found in many fields including scientific computing and pattern recognition and in seemingly unrelated problems such counting the paths through a graph (graph </a:t>
            </a:r>
            <a:r>
              <a:rPr lang="en-US" dirty="0" smtClean="0"/>
              <a:t>theory), </a:t>
            </a:r>
            <a:r>
              <a:rPr lang="en-US" dirty="0"/>
              <a:t>signal processing, digital </a:t>
            </a:r>
            <a:r>
              <a:rPr lang="en-US" dirty="0" smtClean="0"/>
              <a:t>control </a:t>
            </a:r>
            <a:r>
              <a:rPr lang="en-US" dirty="0"/>
              <a:t>and is such a central operation in many numerical algorithms</a:t>
            </a:r>
            <a:r>
              <a:rPr lang="en-US" dirty="0" smtClean="0"/>
              <a:t> 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different algorithms have been designed for multiplying matrices on different types of hardware, including parallel and distributed systems, where the computational work is spread over multiple processors (perhaps over a network).</a:t>
            </a:r>
          </a:p>
        </p:txBody>
      </p:sp>
    </p:spTree>
    <p:extLst>
      <p:ext uri="{BB962C8B-B14F-4D97-AF65-F5344CB8AC3E}">
        <p14:creationId xmlns:p14="http://schemas.microsoft.com/office/powerpoint/2010/main" val="1448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Both n matrices A &amp; B are partitioned among P processors so that each processor initially stores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sym typeface="Symbol"/>
                      </a:rPr>
                      <m:t>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 algorithm uses one to all broadcasts of the blocks of matrix A in processor rows, and single-step circular upwards shifts of the blocks of matrix B along processor columns.</a:t>
                </a:r>
              </a:p>
              <a:p>
                <a:r>
                  <a:rPr lang="en-US" dirty="0" smtClean="0"/>
                  <a:t>Initially, each diagonal block </a:t>
                </a:r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i,i</a:t>
                </a:r>
                <a:r>
                  <a:rPr lang="en-US" dirty="0" smtClean="0"/>
                  <a:t> is selected for broadcast 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5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 Algorithm –Cont.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Repeated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dirty="0" smtClean="0"/>
                  <a:t> times: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Broadcast </a:t>
                </a:r>
                <a:r>
                  <a:rPr lang="en-US" dirty="0" err="1"/>
                  <a:t>A</a:t>
                </a:r>
                <a:r>
                  <a:rPr lang="en-US" baseline="-25000" dirty="0" err="1"/>
                  <a:t>i,i</a:t>
                </a:r>
                <a:r>
                  <a:rPr lang="en-US" dirty="0"/>
                  <a:t> </a:t>
                </a:r>
                <a:r>
                  <a:rPr lang="en-US" dirty="0" smtClean="0"/>
                  <a:t>to all processors in the row.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Multiply block of A received with resident block of B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Send the block of B up one step (with wraparound)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Select block A</a:t>
                </a:r>
                <a:r>
                  <a:rPr lang="en-US" baseline="-25000" dirty="0" smtClean="0"/>
                  <a:t>i,(j+1)mod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baseline="-2500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 baseline="-25000">
                            <a:latin typeface="Cambria Math"/>
                          </a:rPr>
                          <m:t>𝑝</m:t>
                        </m:r>
                      </m:e>
                    </m:rad>
                  </m:oMath>
                </a14:m>
                <a:r>
                  <a:rPr lang="en-US" dirty="0" smtClean="0"/>
                  <a:t> (where </a:t>
                </a:r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i,j</a:t>
                </a:r>
                <a:r>
                  <a:rPr lang="en-US" dirty="0" smtClean="0"/>
                  <a:t> is the block broadcast in the previous step) and broadcast to all processors in row.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Got to 2.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0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1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 Algorithm –Step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broadcast the diagonal elements of A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057400"/>
            <a:ext cx="84105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5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Fox Algorithm –Step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 the next element of A in rows, shift B in column and perform multiplication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001000" cy="439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3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Fox Algorithm –Step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 the next element of A in rows, shift B in column and perform multiplication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8472"/>
            <a:ext cx="7848600" cy="429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1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Fox Algorithm –Step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 the next element of A in rows, shift B in column and perform multiplication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71693"/>
            <a:ext cx="7867650" cy="438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1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Fox Algorithm </a:t>
            </a:r>
            <a:r>
              <a:rPr lang="en-US" dirty="0" smtClean="0"/>
              <a:t>–Conclusion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Shifting is over. Stop the iteration.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u="sng" dirty="0" smtClean="0"/>
              <a:t>Conclusion</a:t>
            </a:r>
            <a:endParaRPr lang="en-US" b="1" u="sng" dirty="0"/>
          </a:p>
          <a:p>
            <a:pPr lvl="1"/>
            <a:r>
              <a:rPr lang="en-US" dirty="0" smtClean="0"/>
              <a:t>Fox </a:t>
            </a:r>
            <a:r>
              <a:rPr lang="en-US" dirty="0"/>
              <a:t>algorithm is memory efficient method.</a:t>
            </a:r>
          </a:p>
          <a:p>
            <a:pPr lvl="1"/>
            <a:r>
              <a:rPr lang="en-US" dirty="0"/>
              <a:t>Communication overhead is more than Cannon algorithm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995410" cy="338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0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Algorithm for Dense Matrix</a:t>
            </a:r>
            <a:r>
              <a:rPr lang="fr-FR" dirty="0"/>
              <a:t> </a:t>
            </a:r>
            <a:r>
              <a:rPr lang="en-US" dirty="0" smtClean="0"/>
              <a:t>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Two </a:t>
                </a:r>
                <a:r>
                  <a:rPr lang="en-US" dirty="0"/>
                  <a:t>square matrices A and B of size n that have to be </a:t>
                </a:r>
                <a:r>
                  <a:rPr lang="en-US" dirty="0" smtClean="0"/>
                  <a:t>multiplied: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Partition these matrices in square blocks p, where p is the number of processes </a:t>
                </a:r>
                <a:r>
                  <a:rPr lang="en-US" dirty="0" smtClean="0"/>
                  <a:t>available.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Create a matrix of processes of size p</a:t>
                </a:r>
                <a:r>
                  <a:rPr lang="en-US" baseline="30000" dirty="0"/>
                  <a:t>1/2</a:t>
                </a:r>
                <a:r>
                  <a:rPr lang="en-US" dirty="0"/>
                  <a:t> x p</a:t>
                </a:r>
                <a:r>
                  <a:rPr lang="en-US" baseline="30000" dirty="0"/>
                  <a:t>1/2</a:t>
                </a:r>
                <a:r>
                  <a:rPr lang="en-US" dirty="0"/>
                  <a:t> so that each process can maintain a block of A matrix and a block of B matrix</a:t>
                </a:r>
                <a:r>
                  <a:rPr lang="en-US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Each block is sent to each process, and the copied sub blocks are multiplied together and the results added to the partial results in the C sub-blocks</a:t>
                </a:r>
                <a:r>
                  <a:rPr lang="en-US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The A sub-blocks are rolled one step to the left and the B sub-blocks are rolled one step upward</a:t>
                </a:r>
                <a:r>
                  <a:rPr lang="en-US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Repeat steps 3 </a:t>
                </a:r>
                <a:r>
                  <a:rPr lang="en-US" dirty="0" smtClean="0"/>
                  <a:t>&amp; </a:t>
                </a:r>
                <a:r>
                  <a:rPr lang="en-US" dirty="0"/>
                  <a:t>4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 times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625" r="-296"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8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Parallel Algorithm for Dense Matrix</a:t>
            </a:r>
            <a:r>
              <a:rPr lang="fr-FR" dirty="0"/>
              <a:t> </a:t>
            </a:r>
            <a:r>
              <a:rPr lang="en-US" dirty="0" smtClean="0"/>
              <a:t>Multiplication –Cont.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08278"/>
            <a:ext cx="4876800" cy="56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3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Matrices </a:t>
            </a:r>
            <a:r>
              <a:rPr lang="en-US" dirty="0"/>
              <a:t>to be </a:t>
            </a:r>
            <a:r>
              <a:rPr lang="en-US" dirty="0" smtClean="0"/>
              <a:t>multiplied: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200400"/>
            <a:ext cx="86010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0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C = </a:t>
            </a:r>
            <a:r>
              <a:rPr lang="en-US" dirty="0" smtClean="0"/>
              <a:t>A </a:t>
            </a:r>
            <a:r>
              <a:rPr lang="en-US" b="0" i="0" u="none" strike="noStrike" baseline="0" dirty="0" smtClean="0">
                <a:latin typeface="Symbol"/>
                <a:sym typeface="Symbol"/>
              </a:rPr>
              <a:t> </a:t>
            </a:r>
            <a:r>
              <a:rPr lang="en-US" dirty="0" smtClean="0">
                <a:sym typeface="Symbol"/>
              </a:rPr>
              <a:t>B... MATH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A and B be matrices of size n </a:t>
                </a:r>
                <a:r>
                  <a:rPr lang="en-US" dirty="0">
                    <a:sym typeface="Symbol"/>
                  </a:rPr>
                  <a:t> </a:t>
                </a:r>
                <a:r>
                  <a:rPr lang="en-US" dirty="0"/>
                  <a:t>m and m</a:t>
                </a:r>
                <a:r>
                  <a:rPr lang="en-US" dirty="0">
                    <a:sym typeface="Symbol"/>
                  </a:rPr>
                  <a:t>  </a:t>
                </a:r>
                <a:r>
                  <a:rPr lang="en-US" dirty="0"/>
                  <a:t>l, respectively. The product matrix C = A * B is an n</a:t>
                </a:r>
                <a:r>
                  <a:rPr lang="en-US" dirty="0">
                    <a:sym typeface="Symbol"/>
                  </a:rPr>
                  <a:t>  </a:t>
                </a:r>
                <a:r>
                  <a:rPr lang="en-US" dirty="0"/>
                  <a:t>l matrix, for which elements are defined as follows:</a:t>
                </a:r>
                <a:r>
                  <a:rPr lang="en-US" b="0" i="0" u="none" strike="noStrike" baseline="0" dirty="0" smtClean="0">
                    <a:latin typeface="Times New Roman"/>
                  </a:rPr>
                  <a:t/>
                </a:r>
                <a:br>
                  <a:rPr lang="en-US" b="0" i="0" u="none" strike="noStrike" baseline="0" dirty="0" smtClean="0">
                    <a:latin typeface="Times New Roman"/>
                  </a:rPr>
                </a:br>
                <a:endParaRPr lang="en-US" sz="4000" b="0" i="1" u="none" strike="noStrike" baseline="0" dirty="0" smtClean="0">
                  <a:latin typeface="Times New Roman"/>
                </a:endParaRPr>
              </a:p>
              <a:p>
                <a:endParaRPr lang="en-US" sz="4000" b="0" i="1" u="none" strike="noStrike" baseline="0" dirty="0" smtClean="0">
                  <a:latin typeface="Times New Roman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0" i="1" u="none" strike="noStrike" baseline="0" dirty="0" smtClean="0">
                        <a:latin typeface="Times New Roman"/>
                      </a:rPr>
                      <m:t>c</m:t>
                    </m:r>
                    <m:r>
                      <m:rPr>
                        <m:nor/>
                      </m:rPr>
                      <a:rPr lang="en-US" sz="2400" b="0" i="1" u="none" strike="noStrike" baseline="0" dirty="0" smtClean="0">
                        <a:latin typeface="Times New Roman"/>
                      </a:rPr>
                      <m:t>ij</m:t>
                    </m:r>
                    <m:r>
                      <a:rPr lang="pt-BR" sz="2400" b="0" i="1" u="none" strike="noStrike" baseline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400" b="0" i="1" u="none" strike="noStrike" baseline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pt-BR" sz="2400" b="0" i="1" u="none" strike="noStrike" baseline="0" smtClean="0">
                            <a:latin typeface="Cambria Math"/>
                          </a:rPr>
                          <m:t>𝑘</m:t>
                        </m:r>
                        <m:r>
                          <a:rPr lang="pt-BR" sz="2400" b="0" i="1" u="none" strike="noStrike" baseline="0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400" b="0" i="1" u="none" strike="noStrike" baseline="0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u="none" strike="noStrike" baseline="0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4000" b="0" i="1" u="none" strike="noStrike" baseline="0" dirty="0" smtClean="0">
                            <a:latin typeface="Times New Roman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1" u="none" strike="noStrike" baseline="0" dirty="0" smtClean="0">
                            <a:latin typeface="Times New Roman"/>
                          </a:rPr>
                          <m:t>ik</m:t>
                        </m:r>
                        <m:r>
                          <m:rPr>
                            <m:nor/>
                          </m:rPr>
                          <a:rPr lang="en-US" sz="2400" b="0" i="1" u="none" strike="noStrike" baseline="0" dirty="0" smtClean="0">
                            <a:latin typeface="Times New Roman"/>
                          </a:rPr>
                          <m:t> . </m:t>
                        </m:r>
                        <m:r>
                          <m:rPr>
                            <m:nor/>
                          </m:rPr>
                          <a:rPr lang="en-US" sz="4000" b="0" i="1" u="none" strike="noStrike" baseline="0" dirty="0" smtClean="0">
                            <a:latin typeface="Times New Roman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="0" i="1" u="none" strike="noStrike" baseline="0" dirty="0" smtClean="0">
                            <a:latin typeface="Times New Roman"/>
                          </a:rPr>
                          <m:t>kj</m:t>
                        </m:r>
                        <m:r>
                          <a:rPr lang="en-US" sz="2400" b="0" i="1" u="none" strike="noStrike" baseline="0" dirty="0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0" i="0" u="none" strike="noStrike" baseline="0" dirty="0" smtClean="0">
                    <a:latin typeface="Times New Roman"/>
                  </a:rPr>
                  <a:t>		</a:t>
                </a:r>
                <a:r>
                  <a:rPr lang="en-US" dirty="0"/>
                  <a:t>where </a:t>
                </a:r>
                <a:r>
                  <a:rPr lang="pt-BR" dirty="0"/>
                  <a:t>0 ≤i &lt; n, 0 ≤ j &lt; 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9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/>
              <a:t>matrices are divided into 4 square blocks as follows: 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743200"/>
            <a:ext cx="92773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0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Matrices A and B after the initial alignment.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2466975"/>
            <a:ext cx="92106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2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matrix multiplication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91086"/>
            <a:ext cx="5410200" cy="476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A one step to left, shift B one step up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667000"/>
            <a:ext cx="91249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matrix multiplication.</a:t>
            </a:r>
          </a:p>
        </p:txBody>
      </p:sp>
      <p:pic>
        <p:nvPicPr>
          <p:cNvPr id="23554" name="Picture 2" descr="C:\Users\Tala\Desktop\Untitle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" y="1977879"/>
            <a:ext cx="9021930" cy="51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 Computing Chapter 8 Dense Matrix Multiplication, Jun Zhang Department of Computer Science University of Kentucky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Parallel Programming Application: Matrix Multiplication, </a:t>
            </a:r>
            <a:r>
              <a:rPr lang="en-US" dirty="0"/>
              <a:t>UYBHM </a:t>
            </a:r>
            <a:r>
              <a:rPr lang="en-US" dirty="0" err="1"/>
              <a:t>Yaz</a:t>
            </a:r>
            <a:r>
              <a:rPr lang="en-US" dirty="0"/>
              <a:t> </a:t>
            </a:r>
            <a:r>
              <a:rPr lang="en-US" dirty="0" err="1" smtClean="0"/>
              <a:t>Çalıstayı</a:t>
            </a:r>
            <a:r>
              <a:rPr lang="en-US" dirty="0" smtClean="0"/>
              <a:t> 15 </a:t>
            </a:r>
            <a:r>
              <a:rPr lang="en-US" dirty="0"/>
              <a:t>– 26 </a:t>
            </a:r>
            <a:r>
              <a:rPr lang="en-US" dirty="0" err="1"/>
              <a:t>Haziran</a:t>
            </a:r>
            <a:r>
              <a:rPr lang="en-US" dirty="0"/>
              <a:t> </a:t>
            </a:r>
            <a:r>
              <a:rPr lang="en-US" dirty="0" smtClean="0"/>
              <a:t>2009.</a:t>
            </a:r>
          </a:p>
          <a:p>
            <a:endParaRPr lang="fr-FR" dirty="0" smtClean="0"/>
          </a:p>
          <a:p>
            <a:r>
              <a:rPr lang="en-US" dirty="0" smtClean="0"/>
              <a:t>Parallel</a:t>
            </a:r>
            <a:r>
              <a:rPr lang="fr-FR" dirty="0" smtClean="0"/>
              <a:t> </a:t>
            </a:r>
            <a:r>
              <a:rPr lang="en-US" dirty="0" smtClean="0"/>
              <a:t>Algorithm</a:t>
            </a:r>
            <a:r>
              <a:rPr lang="fr-FR" dirty="0" smtClean="0"/>
              <a:t> </a:t>
            </a:r>
            <a:r>
              <a:rPr lang="fr-FR" dirty="0"/>
              <a:t>for Dense Matrix </a:t>
            </a:r>
            <a:r>
              <a:rPr lang="fr-FR" dirty="0" smtClean="0"/>
              <a:t>Multiplication;</a:t>
            </a:r>
            <a:r>
              <a:rPr lang="en-US" dirty="0" smtClean="0"/>
              <a:t> </a:t>
            </a:r>
            <a:r>
              <a:rPr lang="en-US" dirty="0"/>
              <a:t>Ortega, Patricia </a:t>
            </a:r>
            <a:r>
              <a:rPr lang="en-US" dirty="0" smtClean="0"/>
              <a:t>2012.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36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 you </a:t>
            </a:r>
            <a:r>
              <a:rPr lang="en-US" dirty="0">
                <a:sym typeface="Wingdings" pitchFamily="2" charset="2"/>
              </a:rPr>
              <a:t>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Algorithm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82672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7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600" dirty="0"/>
                  <a:t>The previous algorithm performs the matrix </a:t>
                </a:r>
                <a:r>
                  <a:rPr lang="en-US" sz="2600" b="1" dirty="0"/>
                  <a:t>C</a:t>
                </a:r>
                <a:r>
                  <a:rPr lang="en-US" sz="2600" dirty="0"/>
                  <a:t> rows calculation sequentially</a:t>
                </a:r>
              </a:p>
              <a:p>
                <a:r>
                  <a:rPr lang="en-US" sz="2600" dirty="0"/>
                  <a:t>At every iteration of the outer loop on </a:t>
                </a:r>
                <a:r>
                  <a:rPr lang="en-US" sz="2600" b="1" dirty="0"/>
                  <a:t>i</a:t>
                </a:r>
                <a:r>
                  <a:rPr lang="en-US" sz="2600" dirty="0"/>
                  <a:t> variable a single row of matrix </a:t>
                </a:r>
                <a:r>
                  <a:rPr lang="en-US" sz="2600" b="1" dirty="0"/>
                  <a:t>A</a:t>
                </a:r>
                <a:r>
                  <a:rPr lang="en-US" sz="2600" dirty="0"/>
                  <a:t> and all columns of matrix </a:t>
                </a:r>
                <a:r>
                  <a:rPr lang="en-US" sz="2600" b="1" dirty="0"/>
                  <a:t>B</a:t>
                </a:r>
                <a:r>
                  <a:rPr lang="en-US" sz="2600" dirty="0"/>
                  <a:t> are processed</a:t>
                </a:r>
              </a:p>
              <a:p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</a:p>
              <a:p>
                <a:pPr marL="0" indent="0">
                  <a:buNone/>
                </a:pPr>
                <a:r>
                  <a:rPr lang="en-US" sz="2600" dirty="0"/>
                  <a:t>	 		</a:t>
                </a:r>
                <a:r>
                  <a:rPr lang="en-US" sz="2600" dirty="0">
                    <a:sym typeface="Symbol"/>
                  </a:rPr>
                  <a:t>		=</a:t>
                </a:r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We can see that there are </a:t>
                </a:r>
                <a:r>
                  <a:rPr lang="en-US" sz="2600" b="1" dirty="0" err="1"/>
                  <a:t>m·l</a:t>
                </a:r>
                <a:r>
                  <a:rPr lang="en-US" sz="2600" dirty="0"/>
                  <a:t> inner products calculated to perform the matrix multiplication</a:t>
                </a:r>
              </a:p>
              <a:p>
                <a:r>
                  <a:rPr lang="en-US" sz="2600" dirty="0"/>
                  <a:t>The complexity of the matrix multiplication is </a:t>
                </a:r>
                <a:r>
                  <a:rPr lang="en-US" sz="2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O(</a:t>
                </a:r>
                <a:r>
                  <a:rPr lang="en-US" sz="2600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mnl</a:t>
                </a:r>
                <a:r>
                  <a:rPr lang="en-US" sz="2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n-US" sz="2600" dirty="0"/>
                  <a:t> &amp; assuming that n=m=l </a:t>
                </a:r>
                <a:r>
                  <a:rPr lang="en-US" sz="2600" dirty="0" smtClean="0">
                    <a:sym typeface="Wingdings" pitchFamily="2" charset="2"/>
                  </a:rPr>
                  <a:t></a:t>
                </a:r>
                <a:r>
                  <a:rPr lang="en-US" sz="2600" dirty="0" smtClean="0"/>
                  <a:t> </a:t>
                </a:r>
                <a:r>
                  <a:rPr lang="en-US" sz="26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6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).</a:t>
                </a:r>
                <a:endParaRPr lang="en-US" sz="2600" b="1" i="1" dirty="0"/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375" r="-2074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1752600" y="2831068"/>
            <a:ext cx="5029200" cy="1740932"/>
            <a:chOff x="1752600" y="3135868"/>
            <a:chExt cx="5029200" cy="1740932"/>
          </a:xfrm>
        </p:grpSpPr>
        <p:grpSp>
          <p:nvGrpSpPr>
            <p:cNvPr id="28" name="Group 27"/>
            <p:cNvGrpSpPr/>
            <p:nvPr/>
          </p:nvGrpSpPr>
          <p:grpSpPr>
            <a:xfrm>
              <a:off x="1752600" y="3135868"/>
              <a:ext cx="1371600" cy="1740932"/>
              <a:chOff x="1752600" y="3135868"/>
              <a:chExt cx="1371600" cy="174093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752600" y="3429000"/>
                <a:ext cx="1371600" cy="1447800"/>
                <a:chOff x="838200" y="3429000"/>
                <a:chExt cx="1371600" cy="14478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838200" y="3429000"/>
                  <a:ext cx="1371600" cy="1447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990600" y="3657600"/>
                  <a:ext cx="1066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/>
              <p:cNvSpPr txBox="1"/>
              <p:nvPr/>
            </p:nvSpPr>
            <p:spPr>
              <a:xfrm>
                <a:off x="1759527" y="31358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657600" y="3135868"/>
              <a:ext cx="1371600" cy="1740932"/>
              <a:chOff x="3657600" y="3135868"/>
              <a:chExt cx="1371600" cy="17409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657600" y="3429000"/>
                <a:ext cx="1371600" cy="1447800"/>
                <a:chOff x="3505200" y="3429000"/>
                <a:chExt cx="1371600" cy="14478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3505200" y="3429000"/>
                  <a:ext cx="1371600" cy="1447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3771900" y="3581400"/>
                  <a:ext cx="0" cy="1066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3997036" y="3581400"/>
                  <a:ext cx="0" cy="1066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4343400" y="3581400"/>
                  <a:ext cx="0" cy="1066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4572000" y="3581400"/>
                  <a:ext cx="0" cy="1066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4170218" y="3581400"/>
                  <a:ext cx="0" cy="1066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/>
              <p:cNvSpPr txBox="1"/>
              <p:nvPr/>
            </p:nvSpPr>
            <p:spPr>
              <a:xfrm>
                <a:off x="3680114" y="3135868"/>
                <a:ext cx="266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385954" y="3135868"/>
              <a:ext cx="1395846" cy="1740932"/>
              <a:chOff x="5385954" y="3135868"/>
              <a:chExt cx="1395846" cy="174093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410200" y="3429000"/>
                <a:ext cx="1371600" cy="1447800"/>
                <a:chOff x="838200" y="3429000"/>
                <a:chExt cx="1371600" cy="14478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838200" y="3429000"/>
                  <a:ext cx="1371600" cy="1447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990600" y="3657600"/>
                  <a:ext cx="1066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5385954" y="31358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90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into Submatrices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Matrix is divided into S</a:t>
            </a:r>
            <a:r>
              <a:rPr lang="en-US" baseline="30000" dirty="0" smtClean="0"/>
              <a:t>2</a:t>
            </a:r>
            <a:r>
              <a:rPr lang="en-US" dirty="0" smtClean="0"/>
              <a:t> submatrices. Each submatrix has n/s </a:t>
            </a:r>
            <a:r>
              <a:rPr lang="en-US" dirty="0">
                <a:latin typeface="Symbol"/>
                <a:sym typeface="Symbol"/>
              </a:rPr>
              <a:t></a:t>
            </a:r>
            <a:r>
              <a:rPr lang="en-US" dirty="0" smtClean="0"/>
              <a:t> n/s elements. Using the notation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p,q</a:t>
            </a:r>
            <a:r>
              <a:rPr lang="en-US" dirty="0" smtClean="0"/>
              <a:t> </a:t>
            </a:r>
            <a:r>
              <a:rPr lang="en-US" dirty="0"/>
              <a:t>as the sbmatrix in submatrix row p and submatrix column q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For (p=0; p&lt;s; p++) </a:t>
            </a:r>
          </a:p>
          <a:p>
            <a:pPr marL="274320" lvl="1" indent="0">
              <a:buNone/>
            </a:pPr>
            <a:r>
              <a:rPr lang="en-US" sz="2400" i="1" dirty="0" smtClean="0"/>
              <a:t>For (q=0; q&lt;s; q++){</a:t>
            </a:r>
          </a:p>
          <a:p>
            <a:pPr marL="548640" lvl="2" indent="0">
              <a:buNone/>
            </a:pPr>
            <a:r>
              <a:rPr lang="en-US" sz="2400" i="1" dirty="0" err="1" smtClean="0"/>
              <a:t>C</a:t>
            </a:r>
            <a:r>
              <a:rPr lang="en-US" sz="2400" i="1" baseline="-25000" dirty="0" err="1" smtClean="0"/>
              <a:t>p,q</a:t>
            </a:r>
            <a:r>
              <a:rPr lang="en-US" sz="2400" i="1" dirty="0" smtClean="0"/>
              <a:t>=0; /*clear elements of sumbatrix*/</a:t>
            </a:r>
          </a:p>
          <a:p>
            <a:pPr marL="274320" lvl="1" indent="0">
              <a:buNone/>
            </a:pPr>
            <a:r>
              <a:rPr lang="en-US" sz="2400" i="1" dirty="0" smtClean="0"/>
              <a:t>For (r=0; r&lt;m ; r++) /*submatrix multiplication and 			add to accumulating </a:t>
            </a:r>
            <a:r>
              <a:rPr lang="en-US" sz="2400" i="1" dirty="0"/>
              <a:t>submatrix</a:t>
            </a:r>
            <a:r>
              <a:rPr lang="en-US" sz="2400" i="1" dirty="0" smtClean="0"/>
              <a:t>*/</a:t>
            </a:r>
          </a:p>
          <a:p>
            <a:pPr marL="274320" lvl="1" indent="0">
              <a:buNone/>
            </a:pPr>
            <a:r>
              <a:rPr lang="en-US" sz="2400" i="1" dirty="0" err="1"/>
              <a:t>C</a:t>
            </a:r>
            <a:r>
              <a:rPr lang="en-US" sz="2400" i="1" baseline="-25000" dirty="0" err="1"/>
              <a:t>p,q</a:t>
            </a:r>
            <a:r>
              <a:rPr lang="en-US" sz="2400" i="1" dirty="0"/>
              <a:t>= </a:t>
            </a:r>
            <a:r>
              <a:rPr lang="en-US" sz="2400" i="1" dirty="0" err="1"/>
              <a:t>C</a:t>
            </a:r>
            <a:r>
              <a:rPr lang="en-US" sz="2400" i="1" baseline="-25000" dirty="0" err="1"/>
              <a:t>p,q</a:t>
            </a:r>
            <a:r>
              <a:rPr lang="en-US" sz="2400" i="1" dirty="0"/>
              <a:t> +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p,r</a:t>
            </a:r>
            <a:r>
              <a:rPr lang="en-US" sz="2400" i="1" dirty="0"/>
              <a:t> * </a:t>
            </a:r>
            <a:r>
              <a:rPr lang="en-US" sz="2400" i="1" dirty="0" err="1"/>
              <a:t>B</a:t>
            </a:r>
            <a:r>
              <a:rPr lang="en-US" sz="2400" i="1" baseline="-25000" dirty="0" err="1"/>
              <a:t>r,q</a:t>
            </a:r>
            <a:r>
              <a:rPr lang="en-US" sz="2400" i="1" dirty="0"/>
              <a:t>; </a:t>
            </a:r>
            <a:r>
              <a:rPr lang="en-US" sz="2400" i="1" dirty="0" smtClean="0"/>
              <a:t>}</a:t>
            </a:r>
            <a:endParaRPr lang="en-US" sz="2400" b="1" i="1" dirty="0"/>
          </a:p>
          <a:p>
            <a:pPr lvl="0">
              <a:buClr>
                <a:srgbClr val="6076B4"/>
              </a:buClr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line: </a:t>
            </a:r>
            <a:r>
              <a:rPr lang="en-US" dirty="0" err="1">
                <a:solidFill>
                  <a:prstClr val="black"/>
                </a:solidFill>
              </a:rPr>
              <a:t>C</a:t>
            </a:r>
            <a:r>
              <a:rPr lang="en-US" baseline="-25000" dirty="0" err="1">
                <a:solidFill>
                  <a:prstClr val="black"/>
                </a:solidFill>
              </a:rPr>
              <a:t>p,q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n-US" dirty="0" err="1">
                <a:solidFill>
                  <a:prstClr val="black"/>
                </a:solidFill>
              </a:rPr>
              <a:t>C</a:t>
            </a:r>
            <a:r>
              <a:rPr lang="en-US" baseline="-25000" dirty="0" err="1">
                <a:solidFill>
                  <a:prstClr val="black"/>
                </a:solidFill>
              </a:rPr>
              <a:t>p,q</a:t>
            </a:r>
            <a:r>
              <a:rPr lang="en-US" dirty="0">
                <a:solidFill>
                  <a:prstClr val="black"/>
                </a:solidFill>
              </a:rPr>
              <a:t> + </a:t>
            </a:r>
            <a:r>
              <a:rPr lang="en-US" dirty="0" err="1">
                <a:solidFill>
                  <a:prstClr val="black"/>
                </a:solidFill>
              </a:rPr>
              <a:t>A</a:t>
            </a:r>
            <a:r>
              <a:rPr lang="en-US" baseline="-25000" dirty="0" err="1">
                <a:solidFill>
                  <a:prstClr val="black"/>
                </a:solidFill>
              </a:rPr>
              <a:t>p,r</a:t>
            </a:r>
            <a:r>
              <a:rPr lang="en-US" dirty="0">
                <a:solidFill>
                  <a:prstClr val="black"/>
                </a:solidFill>
              </a:rPr>
              <a:t> * </a:t>
            </a:r>
            <a:r>
              <a:rPr lang="en-US" dirty="0" err="1">
                <a:solidFill>
                  <a:prstClr val="black"/>
                </a:solidFill>
              </a:rPr>
              <a:t>B</a:t>
            </a:r>
            <a:r>
              <a:rPr lang="en-US" baseline="-25000" dirty="0" err="1">
                <a:solidFill>
                  <a:prstClr val="black"/>
                </a:solidFill>
              </a:rPr>
              <a:t>r,q</a:t>
            </a:r>
            <a:r>
              <a:rPr lang="en-US" dirty="0">
                <a:solidFill>
                  <a:prstClr val="black"/>
                </a:solidFill>
              </a:rPr>
              <a:t> means </a:t>
            </a:r>
            <a:r>
              <a:rPr lang="en-US" dirty="0" smtClean="0">
                <a:solidFill>
                  <a:prstClr val="black"/>
                </a:solidFill>
              </a:rPr>
              <a:t>multiply </a:t>
            </a:r>
            <a:r>
              <a:rPr lang="en-US" dirty="0">
                <a:solidFill>
                  <a:prstClr val="black"/>
                </a:solidFill>
              </a:rPr>
              <a:t>submatrix </a:t>
            </a:r>
            <a:r>
              <a:rPr lang="en-US" dirty="0" err="1">
                <a:solidFill>
                  <a:prstClr val="black"/>
                </a:solidFill>
              </a:rPr>
              <a:t>A</a:t>
            </a:r>
            <a:r>
              <a:rPr lang="en-US" baseline="-25000" dirty="0" err="1">
                <a:solidFill>
                  <a:prstClr val="black"/>
                </a:solidFill>
              </a:rPr>
              <a:t>p,r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en-US" dirty="0" err="1">
                <a:solidFill>
                  <a:prstClr val="black"/>
                </a:solidFill>
              </a:rPr>
              <a:t>B</a:t>
            </a:r>
            <a:r>
              <a:rPr lang="en-US" baseline="-25000" dirty="0" err="1">
                <a:solidFill>
                  <a:prstClr val="black"/>
                </a:solidFill>
              </a:rPr>
              <a:t>r,q</a:t>
            </a:r>
            <a:r>
              <a:rPr lang="en-US" dirty="0">
                <a:solidFill>
                  <a:prstClr val="black"/>
                </a:solidFill>
              </a:rPr>
              <a:t> using matrix multiplication and add to submatrix </a:t>
            </a:r>
            <a:r>
              <a:rPr lang="en-US" dirty="0" err="1">
                <a:solidFill>
                  <a:prstClr val="black"/>
                </a:solidFill>
              </a:rPr>
              <a:t>C</a:t>
            </a:r>
            <a:r>
              <a:rPr lang="en-US" baseline="-25000" dirty="0" err="1">
                <a:solidFill>
                  <a:prstClr val="black"/>
                </a:solidFill>
              </a:rPr>
              <a:t>p,q</a:t>
            </a:r>
            <a:r>
              <a:rPr lang="en-US" dirty="0">
                <a:solidFill>
                  <a:prstClr val="black"/>
                </a:solidFill>
              </a:rPr>
              <a:t> using matrix addition.</a:t>
            </a:r>
          </a:p>
          <a:p>
            <a:pPr marL="54864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2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into </a:t>
            </a:r>
            <a:r>
              <a:rPr lang="en-US" dirty="0" smtClean="0"/>
              <a:t>Submatrices -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2600"/>
            <a:ext cx="9002030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memory efficient algorithm.</a:t>
            </a:r>
          </a:p>
          <a:p>
            <a:r>
              <a:rPr lang="en-US" dirty="0" smtClean="0"/>
              <a:t>Both n matrices A  &amp; B are partitioned among P processors.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399" y="3593068"/>
            <a:ext cx="7205411" cy="2350532"/>
            <a:chOff x="914399" y="2819400"/>
            <a:chExt cx="7205411" cy="23505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2819400"/>
              <a:ext cx="2847975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935" y="2852737"/>
              <a:ext cx="2809875" cy="1914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35270" y="4800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45595" y="47244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1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Cannon Algorithm –Cont.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Initially processor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i,j</a:t>
            </a:r>
            <a:r>
              <a:rPr lang="en-US" dirty="0" smtClean="0"/>
              <a:t> has elements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i,j</a:t>
            </a:r>
            <a:r>
              <a:rPr lang="en-US" dirty="0" smtClean="0"/>
              <a:t> and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i,j</a:t>
            </a:r>
            <a:r>
              <a:rPr lang="en-US" dirty="0" smtClean="0"/>
              <a:t> (0 ≤ I &lt; n, 0 ≤ j &lt; n)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53916"/>
            <a:ext cx="51816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5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819</TotalTime>
  <Words>1026</Words>
  <Application>Microsoft Office PowerPoint</Application>
  <PresentationFormat>On-screen Show (4:3)</PresentationFormat>
  <Paragraphs>130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Clarity</vt:lpstr>
      <vt:lpstr>Parallel Computation for Matrix Multiplication</vt:lpstr>
      <vt:lpstr>Matrix Multiplication</vt:lpstr>
      <vt:lpstr>C = A  B... MATH</vt:lpstr>
      <vt:lpstr>Sequential Algorithm </vt:lpstr>
      <vt:lpstr>Sequential Algorithm</vt:lpstr>
      <vt:lpstr>Partitioning into Submatrices</vt:lpstr>
      <vt:lpstr>Partitioning into Submatrices -cont</vt:lpstr>
      <vt:lpstr>Cannon Algorithm</vt:lpstr>
      <vt:lpstr>Cannon Algorithm –Cont.</vt:lpstr>
      <vt:lpstr>Cannon Algorithm –Cont.</vt:lpstr>
      <vt:lpstr>Cannon Algorithm –Cont.</vt:lpstr>
      <vt:lpstr>Cannon Algorithm –Cont.</vt:lpstr>
      <vt:lpstr>Cannon Algorithm –Cont.</vt:lpstr>
      <vt:lpstr>Cannon Algorithm –Cont.</vt:lpstr>
      <vt:lpstr>Cannon Algorithm –Cont.</vt:lpstr>
      <vt:lpstr>Cannon Algorithm – Step 1</vt:lpstr>
      <vt:lpstr>Cannon Algorithm – Step 2</vt:lpstr>
      <vt:lpstr>Cannon Algorithm – Step 3</vt:lpstr>
      <vt:lpstr>Cannon Algorithm – Step 4</vt:lpstr>
      <vt:lpstr>Fox Algorithm</vt:lpstr>
      <vt:lpstr>Fox Algorithm –Cont.</vt:lpstr>
      <vt:lpstr>Fox Algorithm –Step 1</vt:lpstr>
      <vt:lpstr>Fox Algorithm –Step 2</vt:lpstr>
      <vt:lpstr>Fox Algorithm –Step 3</vt:lpstr>
      <vt:lpstr>Fox Algorithm –Step 4</vt:lpstr>
      <vt:lpstr>Fox Algorithm –Conclusion</vt:lpstr>
      <vt:lpstr>Parallel Algorithm for Dense Matrix Multiplication</vt:lpstr>
      <vt:lpstr>Parallel Algorithm for Dense Matrix Multiplication –Cont.</vt:lpstr>
      <vt:lpstr>Example</vt:lpstr>
      <vt:lpstr>Example –Cont.</vt:lpstr>
      <vt:lpstr>Example –Cont.</vt:lpstr>
      <vt:lpstr>Example –Cont.</vt:lpstr>
      <vt:lpstr>Example –Cont.</vt:lpstr>
      <vt:lpstr>Example –Cont.</vt:lpstr>
      <vt:lpstr>References</vt:lpstr>
      <vt:lpstr>Thank you 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Computation for Matrix Multiplication</dc:title>
  <dc:creator>Tala N</dc:creator>
  <cp:lastModifiedBy>Tala N</cp:lastModifiedBy>
  <cp:revision>149</cp:revision>
  <dcterms:created xsi:type="dcterms:W3CDTF">2016-01-13T14:39:45Z</dcterms:created>
  <dcterms:modified xsi:type="dcterms:W3CDTF">2016-01-24T18:02:23Z</dcterms:modified>
</cp:coreProperties>
</file>